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.xml" ContentType="application/vnd.openxmlformats-officedocument.drawingml.chartshapes+xml"/>
  <Override PartName="/ppt/charts/chart26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6" r:id="rId17"/>
    <p:sldId id="277" r:id="rId18"/>
    <p:sldId id="279" r:id="rId19"/>
    <p:sldId id="278" r:id="rId20"/>
    <p:sldId id="280" r:id="rId21"/>
    <p:sldId id="281" r:id="rId22"/>
    <p:sldId id="273" r:id="rId23"/>
    <p:sldId id="274" r:id="rId24"/>
    <p:sldId id="282" r:id="rId25"/>
    <p:sldId id="283" r:id="rId26"/>
    <p:sldId id="270" r:id="rId27"/>
    <p:sldId id="285" r:id="rId28"/>
    <p:sldId id="286" r:id="rId29"/>
    <p:sldId id="271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0"/>
      <c:rotY val="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902692718965678E-2"/>
          <c:y val="7.4500353991726123E-2"/>
          <c:w val="0.68710774921585716"/>
          <c:h val="0.831374975150565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Vaikai turintys bent vieną sveikatos sutrikimą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kern="200" baseline="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Bendras</c:v>
                </c:pt>
                <c:pt idx="1">
                  <c:v>Lopšelis</c:v>
                </c:pt>
                <c:pt idx="2">
                  <c:v>Darželis</c:v>
                </c:pt>
                <c:pt idx="3">
                  <c:v>Priešmokyklinė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0.77</c:v>
                </c:pt>
                <c:pt idx="2">
                  <c:v>0.77</c:v>
                </c:pt>
                <c:pt idx="3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Visiškai sveiki vaikai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Bendras</c:v>
                </c:pt>
                <c:pt idx="1">
                  <c:v>Lopšelis</c:v>
                </c:pt>
                <c:pt idx="2">
                  <c:v>Darželis</c:v>
                </c:pt>
                <c:pt idx="3">
                  <c:v>Priešmokyklinė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0.23</c:v>
                </c:pt>
                <c:pt idx="1">
                  <c:v>0.23</c:v>
                </c:pt>
                <c:pt idx="2">
                  <c:v>0.23</c:v>
                </c:pt>
                <c:pt idx="3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71628288"/>
        <c:axId val="148178048"/>
        <c:axId val="0"/>
      </c:bar3DChart>
      <c:catAx>
        <c:axId val="71628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lt-LT"/>
          </a:p>
        </c:txPr>
        <c:crossAx val="148178048"/>
        <c:crosses val="autoZero"/>
        <c:auto val="1"/>
        <c:lblAlgn val="ctr"/>
        <c:lblOffset val="100"/>
        <c:noMultiLvlLbl val="0"/>
      </c:catAx>
      <c:valAx>
        <c:axId val="1481780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none"/>
        <c:minorTickMark val="none"/>
        <c:tickLblPos val="nextTo"/>
        <c:crossAx val="7162828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3222059500157355"/>
          <c:y val="4.3767252720814144E-2"/>
          <c:w val="0.26317438916251917"/>
          <c:h val="0.27831833032169861"/>
        </c:manualLayout>
      </c:layout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Širdies ūžesiai ir tonai</c:v>
                </c:pt>
                <c:pt idx="1">
                  <c:v>Normalios fiziologinės raidos sutrikimai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Atvira arba išlikusi ovalioji anga</c:v>
                </c:pt>
                <c:pt idx="1">
                  <c:v>Įgimtas prieširdžių pertvaros defektas</c:v>
                </c:pt>
                <c:pt idx="2">
                  <c:v>Įgimta plokščia pėda</c:v>
                </c:pt>
                <c:pt idx="3">
                  <c:v>Įgimta hidronefrozė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</c:v>
                </c:pt>
                <c:pt idx="1">
                  <c:v>0.14000000000000001</c:v>
                </c:pt>
                <c:pt idx="2">
                  <c:v>7.0000000000000007E-2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Klausos sutrikimai</c:v>
                </c:pt>
                <c:pt idx="1">
                  <c:v>Regėjimo sutrikimai</c:v>
                </c:pt>
                <c:pt idx="2">
                  <c:v>Kraujotakos sistemos ligos</c:v>
                </c:pt>
                <c:pt idx="3">
                  <c:v>Kvėpavimo sistemos ligos </c:v>
                </c:pt>
                <c:pt idx="4">
                  <c:v>Nervų sistemos ligos</c:v>
                </c:pt>
                <c:pt idx="5">
                  <c:v>Virškinimo sistemos ligos</c:v>
                </c:pt>
                <c:pt idx="6">
                  <c:v>Urogenitalinės sistemos ligos</c:v>
                </c:pt>
                <c:pt idx="7">
                  <c:v>Endokrininės sistemos ligos</c:v>
                </c:pt>
                <c:pt idx="8">
                  <c:v>Skeleto-raumenų sistemos ligos</c:v>
                </c:pt>
                <c:pt idx="9">
                  <c:v>Kraujo ir kraujodaros ligos</c:v>
                </c:pt>
                <c:pt idx="10">
                  <c:v>Odos ir jos priedų ligos</c:v>
                </c:pt>
                <c:pt idx="11">
                  <c:v>Įgimtos formavimosi ydos</c:v>
                </c:pt>
                <c:pt idx="12">
                  <c:v>Psichikos ir elgesio sutrikimai</c:v>
                </c:pt>
                <c:pt idx="13">
                  <c:v>Ausies ir speninės ataugos ligos</c:v>
                </c:pt>
                <c:pt idx="14">
                  <c:v>Simptomai, pakitimai ir nenormalūs radiniai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1">
                  <c:v>0.49</c:v>
                </c:pt>
                <c:pt idx="3">
                  <c:v>0.15</c:v>
                </c:pt>
                <c:pt idx="5">
                  <c:v>0.03</c:v>
                </c:pt>
                <c:pt idx="6">
                  <c:v>0.03</c:v>
                </c:pt>
                <c:pt idx="7">
                  <c:v>0.01</c:v>
                </c:pt>
                <c:pt idx="8">
                  <c:v>0.01</c:v>
                </c:pt>
                <c:pt idx="10">
                  <c:v>0.1</c:v>
                </c:pt>
                <c:pt idx="11">
                  <c:v>0.18</c:v>
                </c:pt>
                <c:pt idx="12">
                  <c:v>0.11</c:v>
                </c:pt>
                <c:pt idx="13">
                  <c:v>0.01</c:v>
                </c:pt>
                <c:pt idx="14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535488"/>
        <c:axId val="143545472"/>
        <c:axId val="0"/>
      </c:bar3DChart>
      <c:catAx>
        <c:axId val="143535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143545472"/>
        <c:crosses val="autoZero"/>
        <c:auto val="1"/>
        <c:lblAlgn val="ctr"/>
        <c:lblOffset val="100"/>
        <c:noMultiLvlLbl val="0"/>
      </c:catAx>
      <c:valAx>
        <c:axId val="14354547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t-LT"/>
          </a:p>
        </c:txPr>
        <c:crossAx val="143535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365898707106054E-2"/>
          <c:y val="9.3366207368465015E-2"/>
          <c:w val="0.60724628171478567"/>
          <c:h val="0.9058666630725881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Hipermetropija (toliaregystė)</c:v>
                </c:pt>
                <c:pt idx="1">
                  <c:v>Astigmatizmas</c:v>
                </c:pt>
                <c:pt idx="2">
                  <c:v>Akomodacijos sutrikimai</c:v>
                </c:pt>
                <c:pt idx="3">
                  <c:v>Kiti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0.88</c:v>
                </c:pt>
                <c:pt idx="1">
                  <c:v>0.04</c:v>
                </c:pt>
                <c:pt idx="2">
                  <c:v>0.02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53361038203558"/>
          <c:y val="7.0661205140210041E-3"/>
          <c:w val="0.32849105667347139"/>
          <c:h val="0.42185497318471227"/>
        </c:manualLayout>
      </c:layout>
      <c:overlay val="0"/>
      <c:txPr>
        <a:bodyPr/>
        <a:lstStyle/>
        <a:p>
          <a:pPr>
            <a:defRPr sz="1600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Širdies ūžesiai ir tonai</c:v>
                </c:pt>
                <c:pt idx="1">
                  <c:v>Kita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Atvira arba išlikusi ovalioji anga</c:v>
                </c:pt>
                <c:pt idx="1">
                  <c:v>Įgimtas prieširdžių pertvaros defektas</c:v>
                </c:pt>
                <c:pt idx="2">
                  <c:v>Įgimta plokščia pėda</c:v>
                </c:pt>
                <c:pt idx="3">
                  <c:v>Kita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0.06</c:v>
                </c:pt>
                <c:pt idx="2">
                  <c:v>0.02</c:v>
                </c:pt>
                <c:pt idx="3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223947700981825E-2"/>
          <c:y val="0.12186069572376089"/>
          <c:w val="0.58912328667249925"/>
          <c:h val="0.790975312878165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Viršutinių kvėpavimo takų infekcijos</c:v>
                </c:pt>
                <c:pt idx="1">
                  <c:v>Adenoidų hipertrofija</c:v>
                </c:pt>
                <c:pt idx="2">
                  <c:v>Astma</c:v>
                </c:pt>
                <c:pt idx="3">
                  <c:v>Alerginis rinitas</c:v>
                </c:pt>
                <c:pt idx="4">
                  <c:v>Kita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0.32</c:v>
                </c:pt>
                <c:pt idx="1">
                  <c:v>0.28999999999999998</c:v>
                </c:pt>
                <c:pt idx="2">
                  <c:v>0.18</c:v>
                </c:pt>
                <c:pt idx="3">
                  <c:v>0.14000000000000001</c:v>
                </c:pt>
                <c:pt idx="4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Sheet1!$A$2:$A$6</c:f>
              <c:strCache>
                <c:ptCount val="5"/>
                <c:pt idx="0">
                  <c:v>Specifiniai kalbos išraiškos ir raidos sutrikimai</c:v>
                </c:pt>
                <c:pt idx="1">
                  <c:v>Specifinis tarimo sutrikimas</c:v>
                </c:pt>
                <c:pt idx="2">
                  <c:v>Specifinis motorinės f-jos sutrikimas</c:v>
                </c:pt>
                <c:pt idx="3">
                  <c:v>Veiklos ir dėmesio sutrikimas</c:v>
                </c:pt>
                <c:pt idx="4">
                  <c:v>Specifiniai mišrūs raidos sutrikimai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Klausos sutrikimai</c:v>
                </c:pt>
                <c:pt idx="1">
                  <c:v>Regėjimo sutrikimai</c:v>
                </c:pt>
                <c:pt idx="2">
                  <c:v>Kraujotakos sistemos ligos</c:v>
                </c:pt>
                <c:pt idx="3">
                  <c:v>Kvėpavimo sistemos ligos </c:v>
                </c:pt>
                <c:pt idx="4">
                  <c:v>Nervų sistemos ligos</c:v>
                </c:pt>
                <c:pt idx="5">
                  <c:v>Virškinimo sistemos ligos</c:v>
                </c:pt>
                <c:pt idx="6">
                  <c:v>Urogenitalinės sistemos ligos</c:v>
                </c:pt>
                <c:pt idx="7">
                  <c:v>Endokrininės sistemos ligos</c:v>
                </c:pt>
                <c:pt idx="8">
                  <c:v>Skeleto-raumenų sistemos ligos</c:v>
                </c:pt>
                <c:pt idx="9">
                  <c:v>Kraujo ir kraujodaros ligos</c:v>
                </c:pt>
                <c:pt idx="10">
                  <c:v>Odos ir jos priedų ligos</c:v>
                </c:pt>
                <c:pt idx="11">
                  <c:v>Įgimtos formavimosi ydos</c:v>
                </c:pt>
                <c:pt idx="12">
                  <c:v>Psichikos ir elgesio sutrikimai</c:v>
                </c:pt>
                <c:pt idx="13">
                  <c:v>Ausies ir speninės ataugos ligos</c:v>
                </c:pt>
                <c:pt idx="14">
                  <c:v>Simptomai, pakitimai ir nenormalūs radiniai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1">
                  <c:v>0.67</c:v>
                </c:pt>
                <c:pt idx="3">
                  <c:v>0.21</c:v>
                </c:pt>
                <c:pt idx="4">
                  <c:v>0.05</c:v>
                </c:pt>
                <c:pt idx="5">
                  <c:v>0.03</c:v>
                </c:pt>
                <c:pt idx="7">
                  <c:v>0.05</c:v>
                </c:pt>
                <c:pt idx="8">
                  <c:v>0.08</c:v>
                </c:pt>
                <c:pt idx="10">
                  <c:v>0.1</c:v>
                </c:pt>
                <c:pt idx="11">
                  <c:v>0.13</c:v>
                </c:pt>
                <c:pt idx="12">
                  <c:v>0.1</c:v>
                </c:pt>
                <c:pt idx="13">
                  <c:v>0.01</c:v>
                </c:pt>
                <c:pt idx="14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323968"/>
        <c:axId val="152325504"/>
        <c:axId val="0"/>
      </c:bar3DChart>
      <c:catAx>
        <c:axId val="152323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152325504"/>
        <c:crosses val="autoZero"/>
        <c:auto val="1"/>
        <c:lblAlgn val="ctr"/>
        <c:lblOffset val="100"/>
        <c:noMultiLvlLbl val="0"/>
      </c:catAx>
      <c:valAx>
        <c:axId val="15232550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t-LT"/>
          </a:p>
        </c:txPr>
        <c:crossAx val="152323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Hipermetropija (toliaregystė)</c:v>
                </c:pt>
                <c:pt idx="1">
                  <c:v>Astigmatizmas</c:v>
                </c:pt>
                <c:pt idx="2">
                  <c:v>Akomodacijos sutrikimai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0.92</c:v>
                </c:pt>
                <c:pt idx="1">
                  <c:v>0.04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Klausos sutrikimai</c:v>
                </c:pt>
                <c:pt idx="1">
                  <c:v>Regėjimo sutrikimai</c:v>
                </c:pt>
                <c:pt idx="2">
                  <c:v>Kraujotakos sistemos ligos</c:v>
                </c:pt>
                <c:pt idx="3">
                  <c:v>Kvėpavimo sistemos ligos </c:v>
                </c:pt>
                <c:pt idx="4">
                  <c:v>Nervų sistemos ligos</c:v>
                </c:pt>
                <c:pt idx="5">
                  <c:v>Virškinimo sistemos ligos</c:v>
                </c:pt>
                <c:pt idx="6">
                  <c:v>Urogenitalinės sistemos ligos</c:v>
                </c:pt>
                <c:pt idx="7">
                  <c:v>Endokrininės sistemos ligos</c:v>
                </c:pt>
                <c:pt idx="8">
                  <c:v>Skeleto-raumenų sistemos ligos</c:v>
                </c:pt>
                <c:pt idx="9">
                  <c:v>Kraujo ir kraujodaros ligos</c:v>
                </c:pt>
                <c:pt idx="10">
                  <c:v>Odos ir jos priedų ligos</c:v>
                </c:pt>
                <c:pt idx="11">
                  <c:v>Įgimtos formavimosi ydos</c:v>
                </c:pt>
                <c:pt idx="12">
                  <c:v>Psichikos ir elgesio sutrikimai</c:v>
                </c:pt>
                <c:pt idx="13">
                  <c:v>Ausies ir speninės ataugos ligos</c:v>
                </c:pt>
                <c:pt idx="14">
                  <c:v>Simptomai, pakitimai ir nenormalūs radiniai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6.0000000000000001E-3</c:v>
                </c:pt>
                <c:pt idx="1">
                  <c:v>0.46600000000000003</c:v>
                </c:pt>
                <c:pt idx="3">
                  <c:v>0.09</c:v>
                </c:pt>
                <c:pt idx="4">
                  <c:v>0.01</c:v>
                </c:pt>
                <c:pt idx="5">
                  <c:v>2.4500000000000001E-2</c:v>
                </c:pt>
                <c:pt idx="6">
                  <c:v>0.02</c:v>
                </c:pt>
                <c:pt idx="7">
                  <c:v>0.01</c:v>
                </c:pt>
                <c:pt idx="8">
                  <c:v>0.02</c:v>
                </c:pt>
                <c:pt idx="9">
                  <c:v>0.01</c:v>
                </c:pt>
                <c:pt idx="10">
                  <c:v>0.09</c:v>
                </c:pt>
                <c:pt idx="11">
                  <c:v>0.21</c:v>
                </c:pt>
                <c:pt idx="12">
                  <c:v>0.1</c:v>
                </c:pt>
                <c:pt idx="13">
                  <c:v>0.01</c:v>
                </c:pt>
                <c:pt idx="14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0679168"/>
        <c:axId val="70680960"/>
        <c:axId val="0"/>
      </c:bar3DChart>
      <c:catAx>
        <c:axId val="70679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t-LT"/>
          </a:p>
        </c:txPr>
        <c:crossAx val="70680960"/>
        <c:crosses val="autoZero"/>
        <c:auto val="1"/>
        <c:lblAlgn val="ctr"/>
        <c:lblOffset val="100"/>
        <c:noMultiLvlLbl val="0"/>
      </c:catAx>
      <c:valAx>
        <c:axId val="706809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70679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</c:f>
              <c:strCache>
                <c:ptCount val="1"/>
                <c:pt idx="0">
                  <c:v>Širdies ūžesiai ir tonai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223947700981825E-2"/>
          <c:y val="0.12186069572376089"/>
          <c:w val="0.58912328667249925"/>
          <c:h val="0.790975312878165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Alerginis rinitas</c:v>
                </c:pt>
                <c:pt idx="1">
                  <c:v>Adenoidų ir tonzilių hipertrofija</c:v>
                </c:pt>
                <c:pt idx="2">
                  <c:v>Astma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0.38</c:v>
                </c:pt>
                <c:pt idx="1">
                  <c:v>0.37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Įgimta plokščia pėda</c:v>
                </c:pt>
                <c:pt idx="1">
                  <c:v>Prieširdžių pertvaros defektas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674343832020997"/>
          <c:y val="4.4861391929187228E-2"/>
          <c:w val="0.79554319772528437"/>
          <c:h val="0.661521394185514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Lopšelis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0.61</c:v>
                </c:pt>
                <c:pt idx="2">
                  <c:v>0.01</c:v>
                </c:pt>
                <c:pt idx="4">
                  <c:v>0.31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Darželis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5555555555555558E-3"/>
                  <c:y val="-1.4942984697307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0.04</c:v>
                </c:pt>
                <c:pt idx="1">
                  <c:v>0.61</c:v>
                </c:pt>
                <c:pt idx="2">
                  <c:v>0.02</c:v>
                </c:pt>
                <c:pt idx="4">
                  <c:v>0.33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Priešmokyklinė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7777777777777779E-3"/>
                  <c:y val="-8.538848398461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0.1</c:v>
                </c:pt>
                <c:pt idx="1">
                  <c:v>0.59</c:v>
                </c:pt>
                <c:pt idx="2">
                  <c:v>0.03</c:v>
                </c:pt>
                <c:pt idx="4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Bendras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5"/>
                <c:pt idx="0">
                  <c:v>0.06</c:v>
                </c:pt>
                <c:pt idx="1">
                  <c:v>0.6</c:v>
                </c:pt>
                <c:pt idx="2">
                  <c:v>0.02</c:v>
                </c:pt>
                <c:pt idx="4">
                  <c:v>0.32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1959424"/>
        <c:axId val="151960960"/>
        <c:axId val="0"/>
      </c:bar3DChart>
      <c:catAx>
        <c:axId val="151959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51960960"/>
        <c:crosses val="autoZero"/>
        <c:auto val="1"/>
        <c:lblAlgn val="ctr"/>
        <c:lblOffset val="100"/>
        <c:noMultiLvlLbl val="0"/>
      </c:catAx>
      <c:valAx>
        <c:axId val="1519609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51959424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 baseline="0"/>
            </a:pPr>
            <a:endParaRPr lang="lt-LT"/>
          </a:p>
        </c:txPr>
      </c:dTable>
      <c:spPr>
        <a:ln>
          <a:noFill/>
        </a:ln>
      </c:spPr>
    </c:plotArea>
    <c:legend>
      <c:legendPos val="r"/>
      <c:layout>
        <c:manualLayout>
          <c:xMode val="edge"/>
          <c:yMode val="edge"/>
          <c:x val="0.75380747545445703"/>
          <c:y val="0.10291710294582612"/>
          <c:w val="0.14934919072615924"/>
          <c:h val="0.19570166473926257"/>
        </c:manualLayout>
      </c:layout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674343832020997"/>
          <c:y val="4.4861391929187228E-2"/>
          <c:w val="0.79554319772528437"/>
          <c:h val="0.661521394185514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Lopšelis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Neįvertinta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 formatCode="0%">
                  <c:v>0.98</c:v>
                </c:pt>
                <c:pt idx="3" formatCode="0%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Darželis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5555555555555558E-3"/>
                  <c:y val="-1.4942984697307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Neįvertinta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0.93</c:v>
                </c:pt>
                <c:pt idx="1">
                  <c:v>0.01</c:v>
                </c:pt>
                <c:pt idx="3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Priešmokyklinė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7777777777777779E-3"/>
                  <c:y val="-8.538848398461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Neįvertinta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4"/>
                <c:pt idx="0">
                  <c:v>0.95</c:v>
                </c:pt>
                <c:pt idx="1">
                  <c:v>0.02</c:v>
                </c:pt>
                <c:pt idx="3">
                  <c:v>0.03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Bendras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Neįvertinta</c:v>
                </c:pt>
              </c:strCache>
            </c:strRef>
          </c:cat>
          <c:val>
            <c:numRef>
              <c:f>Sheet1!$B$5:$E$5</c:f>
              <c:numCache>
                <c:formatCode>0%</c:formatCode>
                <c:ptCount val="4"/>
                <c:pt idx="0">
                  <c:v>0.95</c:v>
                </c:pt>
                <c:pt idx="1">
                  <c:v>0.01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2045440"/>
        <c:axId val="152046976"/>
        <c:axId val="0"/>
      </c:bar3DChart>
      <c:catAx>
        <c:axId val="152045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52046976"/>
        <c:crosses val="autoZero"/>
        <c:auto val="1"/>
        <c:lblAlgn val="ctr"/>
        <c:lblOffset val="100"/>
        <c:noMultiLvlLbl val="0"/>
      </c:catAx>
      <c:valAx>
        <c:axId val="1520469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5204544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 baseline="0"/>
            </a:pPr>
            <a:endParaRPr lang="lt-LT"/>
          </a:p>
        </c:txPr>
      </c:dTable>
      <c:spPr>
        <a:ln>
          <a:noFill/>
        </a:ln>
      </c:spPr>
    </c:plotArea>
    <c:legend>
      <c:legendPos val="r"/>
      <c:layout>
        <c:manualLayout>
          <c:xMode val="edge"/>
          <c:yMode val="edge"/>
          <c:x val="0.71908530183727037"/>
          <c:y val="0.10291710294582612"/>
          <c:w val="0.17296030183727035"/>
          <c:h val="0.27255130032541752"/>
        </c:manualLayout>
      </c:layout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86204523372558"/>
          <c:y val="2.2366923155724402E-2"/>
          <c:w val="0.80757190345100582"/>
          <c:h val="0.7194372951827289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Priešmokyklinukai</c:v>
                </c:pt>
                <c:pt idx="3">
                  <c:v>Bendras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</c:v>
                </c:pt>
                <c:pt idx="1">
                  <c:v>0.86</c:v>
                </c:pt>
                <c:pt idx="2">
                  <c:v>0.8</c:v>
                </c:pt>
                <c:pt idx="3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HAK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2713659055803888E-2"/>
                  <c:y val="-1.482153471740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980658063082594E-2"/>
                  <c:y val="-4.9407060807972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Priešmokyklinukai</c:v>
                </c:pt>
                <c:pt idx="3">
                  <c:v>Bendras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1">
                  <c:v>0.02</c:v>
                </c:pt>
                <c:pt idx="3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NHA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2151607629141036E-17"/>
                  <c:y val="1.729179050363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Priešmokyklinukai</c:v>
                </c:pt>
                <c:pt idx="3">
                  <c:v>Bendras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0.06</c:v>
                </c:pt>
                <c:pt idx="1">
                  <c:v>0.03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Neįvertinta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Priešmokyklinukai</c:v>
                </c:pt>
                <c:pt idx="3">
                  <c:v>Bendras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0.04</c:v>
                </c:pt>
                <c:pt idx="1">
                  <c:v>0.09</c:v>
                </c:pt>
                <c:pt idx="2">
                  <c:v>0.1</c:v>
                </c:pt>
                <c:pt idx="3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090496"/>
        <c:axId val="152092032"/>
        <c:axId val="0"/>
      </c:bar3DChart>
      <c:catAx>
        <c:axId val="152090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50"/>
            </a:pPr>
            <a:endParaRPr lang="lt-LT"/>
          </a:p>
        </c:txPr>
        <c:crossAx val="152092032"/>
        <c:crosses val="autoZero"/>
        <c:auto val="1"/>
        <c:lblAlgn val="ctr"/>
        <c:lblOffset val="100"/>
        <c:noMultiLvlLbl val="0"/>
      </c:catAx>
      <c:valAx>
        <c:axId val="152092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lt-LT"/>
          </a:p>
        </c:txPr>
        <c:crossAx val="152090496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200"/>
            </a:pPr>
            <a:endParaRPr lang="lt-LT"/>
          </a:p>
        </c:txPr>
      </c:dTable>
    </c:plotArea>
    <c:legend>
      <c:legendPos val="r"/>
      <c:layout>
        <c:manualLayout>
          <c:xMode val="edge"/>
          <c:yMode val="edge"/>
          <c:x val="0.84623493894943569"/>
          <c:y val="7.1582955468484687E-3"/>
          <c:w val="0.15376506105056428"/>
          <c:h val="0.27424974247097156"/>
        </c:manualLayout>
      </c:layout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3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4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99FF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99F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Pabiručiai</c:v>
                </c:pt>
                <c:pt idx="1">
                  <c:v>Skruzdėliukai</c:v>
                </c:pt>
                <c:pt idx="2">
                  <c:v>Žirniukai</c:v>
                </c:pt>
                <c:pt idx="3">
                  <c:v>Pelėdžiukai</c:v>
                </c:pt>
                <c:pt idx="4">
                  <c:v>Bildukai</c:v>
                </c:pt>
                <c:pt idx="5">
                  <c:v>Obuoliukai</c:v>
                </c:pt>
                <c:pt idx="6">
                  <c:v>Boružėlės</c:v>
                </c:pt>
                <c:pt idx="7">
                  <c:v>Aitvarėliai</c:v>
                </c:pt>
                <c:pt idx="8">
                  <c:v>Žiogeliai</c:v>
                </c:pt>
                <c:pt idx="9">
                  <c:v>Lašiukai</c:v>
                </c:pt>
                <c:pt idx="10">
                  <c:v>Giliukai</c:v>
                </c:pt>
                <c:pt idx="11">
                  <c:v>Bitutės</c:v>
                </c:pt>
                <c:pt idx="12">
                  <c:v>Ežiukai</c:v>
                </c:pt>
                <c:pt idx="13">
                  <c:v>Žvirbliukai</c:v>
                </c:pt>
                <c:pt idx="14">
                  <c:v>Zuikučiai</c:v>
                </c:pt>
                <c:pt idx="15">
                  <c:v>Spalviukai</c:v>
                </c:pt>
                <c:pt idx="16">
                  <c:v>Dobiliukai</c:v>
                </c:pt>
                <c:pt idx="17">
                  <c:v>Spinduliukai</c:v>
                </c:pt>
                <c:pt idx="18">
                  <c:v>Drugeliai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4.8</c:v>
                </c:pt>
                <c:pt idx="1">
                  <c:v>3</c:v>
                </c:pt>
                <c:pt idx="2">
                  <c:v>8</c:v>
                </c:pt>
                <c:pt idx="3">
                  <c:v>11</c:v>
                </c:pt>
                <c:pt idx="4">
                  <c:v>7.7</c:v>
                </c:pt>
                <c:pt idx="5">
                  <c:v>10</c:v>
                </c:pt>
                <c:pt idx="6">
                  <c:v>11.7</c:v>
                </c:pt>
                <c:pt idx="7">
                  <c:v>11.5</c:v>
                </c:pt>
                <c:pt idx="8">
                  <c:v>18</c:v>
                </c:pt>
                <c:pt idx="9">
                  <c:v>19.2</c:v>
                </c:pt>
                <c:pt idx="10">
                  <c:v>15.6</c:v>
                </c:pt>
                <c:pt idx="11">
                  <c:v>19.600000000000001</c:v>
                </c:pt>
                <c:pt idx="12">
                  <c:v>28</c:v>
                </c:pt>
                <c:pt idx="13">
                  <c:v>21.06</c:v>
                </c:pt>
                <c:pt idx="14">
                  <c:v>14.4</c:v>
                </c:pt>
                <c:pt idx="15">
                  <c:v>17.399999999999999</c:v>
                </c:pt>
                <c:pt idx="16">
                  <c:v>30.4</c:v>
                </c:pt>
                <c:pt idx="17">
                  <c:v>24.7</c:v>
                </c:pt>
                <c:pt idx="18">
                  <c:v>14.8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316096"/>
        <c:axId val="143317632"/>
        <c:axId val="0"/>
      </c:bar3DChart>
      <c:catAx>
        <c:axId val="1433160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143317632"/>
        <c:crosses val="autoZero"/>
        <c:auto val="1"/>
        <c:lblAlgn val="ctr"/>
        <c:lblOffset val="100"/>
        <c:noMultiLvlLbl val="0"/>
      </c:catAx>
      <c:valAx>
        <c:axId val="143317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t-LT"/>
          </a:p>
        </c:txPr>
        <c:crossAx val="143316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365898707106054E-2"/>
          <c:y val="9.3366207368465015E-2"/>
          <c:w val="0.60724628171478567"/>
          <c:h val="0.9058666630725881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Hipermetropija (toliaregystė)</c:v>
                </c:pt>
                <c:pt idx="1">
                  <c:v>Astigmatizmas</c:v>
                </c:pt>
                <c:pt idx="2">
                  <c:v>Miopija (trumparegystė)</c:v>
                </c:pt>
                <c:pt idx="3">
                  <c:v>Kitos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0.89</c:v>
                </c:pt>
                <c:pt idx="1">
                  <c:v>0.05</c:v>
                </c:pt>
                <c:pt idx="2">
                  <c:v>0.02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53361038203558"/>
          <c:y val="7.0661205140210041E-3"/>
          <c:w val="0.32849105667347139"/>
          <c:h val="0.28435937280088236"/>
        </c:manualLayout>
      </c:layout>
      <c:overlay val="0"/>
      <c:txPr>
        <a:bodyPr/>
        <a:lstStyle/>
        <a:p>
          <a:pPr>
            <a:defRPr sz="1600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Širdies ūžesiai ir tonai</c:v>
                </c:pt>
                <c:pt idx="1">
                  <c:v>Normalios fiziologinės raidos sutrikimai</c:v>
                </c:pt>
                <c:pt idx="2">
                  <c:v>Kita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0.94</c:v>
                </c:pt>
                <c:pt idx="1">
                  <c:v>0.04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Atvira arba išlikusi ovalioji anga</c:v>
                </c:pt>
                <c:pt idx="1">
                  <c:v>Įgimtas prieširdžių pertvaros defektas</c:v>
                </c:pt>
                <c:pt idx="2">
                  <c:v>Įgimta plokščia pėda</c:v>
                </c:pt>
                <c:pt idx="3">
                  <c:v>Kita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0.72</c:v>
                </c:pt>
                <c:pt idx="1">
                  <c:v>0.12</c:v>
                </c:pt>
                <c:pt idx="2">
                  <c:v>0.1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 Specifiniai kalbos ir kalbėjimo raidos sutrikimai</c:v>
                </c:pt>
                <c:pt idx="1">
                  <c:v> Specifiniai motorinės funkcijos raidos sutrikimai</c:v>
                </c:pt>
                <c:pt idx="2">
                  <c:v>Specifiniai tarimo sutrikimai</c:v>
                </c:pt>
                <c:pt idx="3">
                  <c:v>Veiklos ir dėmesio sutrikimai</c:v>
                </c:pt>
                <c:pt idx="4">
                  <c:v>Specifiniai mišrūs raidos sutrikimai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0.73</c:v>
                </c:pt>
                <c:pt idx="1">
                  <c:v>0.18</c:v>
                </c:pt>
                <c:pt idx="2">
                  <c:v>0.03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Adenoidų ir tonzilių hipertrofija</c:v>
                </c:pt>
                <c:pt idx="1">
                  <c:v>Ūminės VKTI</c:v>
                </c:pt>
                <c:pt idx="2">
                  <c:v>Astma</c:v>
                </c:pt>
                <c:pt idx="3">
                  <c:v>Alerginis rinitas</c:v>
                </c:pt>
                <c:pt idx="4">
                  <c:v>Kita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0.32</c:v>
                </c:pt>
                <c:pt idx="1">
                  <c:v>0.26</c:v>
                </c:pt>
                <c:pt idx="2">
                  <c:v>0.18</c:v>
                </c:pt>
                <c:pt idx="3">
                  <c:v>0.18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Klausos sutrikimai</c:v>
                </c:pt>
                <c:pt idx="1">
                  <c:v>Regėjimo sutrikimai</c:v>
                </c:pt>
                <c:pt idx="2">
                  <c:v>Kraujotakos sistemos ligos</c:v>
                </c:pt>
                <c:pt idx="3">
                  <c:v>Kvėpavimo sistemos ligos </c:v>
                </c:pt>
                <c:pt idx="4">
                  <c:v>Nervų sistemos ligos</c:v>
                </c:pt>
                <c:pt idx="5">
                  <c:v>Virškinimo sistemos ligos</c:v>
                </c:pt>
                <c:pt idx="6">
                  <c:v>Urogenitalinės sistemos ligos</c:v>
                </c:pt>
                <c:pt idx="7">
                  <c:v>Endokrininės sistemos ligos</c:v>
                </c:pt>
                <c:pt idx="8">
                  <c:v>Skeleto-raumenų sistemos ligos</c:v>
                </c:pt>
                <c:pt idx="9">
                  <c:v>Kraujo ir kraujodaros ligos</c:v>
                </c:pt>
                <c:pt idx="10">
                  <c:v>Odos ir jos priedų ligos</c:v>
                </c:pt>
                <c:pt idx="11">
                  <c:v>Įgimtos formavimosi ydos</c:v>
                </c:pt>
                <c:pt idx="12">
                  <c:v>Psichikos ir elgesio sutrikimai</c:v>
                </c:pt>
                <c:pt idx="13">
                  <c:v>Ausies ir speninės ataugos ligos</c:v>
                </c:pt>
                <c:pt idx="14">
                  <c:v>Simptomai, pakitimai ir nenormalūs radiniai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1">
                  <c:v>0.39</c:v>
                </c:pt>
                <c:pt idx="3">
                  <c:v>0.02</c:v>
                </c:pt>
                <c:pt idx="5">
                  <c:v>0.02</c:v>
                </c:pt>
                <c:pt idx="6">
                  <c:v>0.01</c:v>
                </c:pt>
                <c:pt idx="7">
                  <c:v>0.01</c:v>
                </c:pt>
                <c:pt idx="8">
                  <c:v>0.03</c:v>
                </c:pt>
                <c:pt idx="9">
                  <c:v>0.01</c:v>
                </c:pt>
                <c:pt idx="10">
                  <c:v>0.08</c:v>
                </c:pt>
                <c:pt idx="11">
                  <c:v>0.28000000000000003</c:v>
                </c:pt>
                <c:pt idx="12">
                  <c:v>0.11</c:v>
                </c:pt>
                <c:pt idx="1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403008"/>
        <c:axId val="133404544"/>
        <c:axId val="0"/>
      </c:bar3DChart>
      <c:catAx>
        <c:axId val="133403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133404544"/>
        <c:crosses val="autoZero"/>
        <c:auto val="1"/>
        <c:lblAlgn val="ctr"/>
        <c:lblOffset val="100"/>
        <c:noMultiLvlLbl val="0"/>
      </c:catAx>
      <c:valAx>
        <c:axId val="13340454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t-LT"/>
          </a:p>
        </c:txPr>
        <c:crossAx val="133403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Hipermetropija (toliaregystė)</c:v>
                </c:pt>
                <c:pt idx="1">
                  <c:v>Astigmatizmas</c:v>
                </c:pt>
                <c:pt idx="2">
                  <c:v>Miopija (trumparegystė)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0.89</c:v>
                </c:pt>
                <c:pt idx="1">
                  <c:v>0.08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0.04032</cdr:x>
      <cdr:y>0.82214</cdr:y>
    </cdr:from>
    <cdr:to>
      <cdr:x>0.14273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49971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1B269-45F6-4AA1-9877-AA076400DD5C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EBEF3-D479-4E61-818F-08F17A0ADD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267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EBEF3-D479-4E61-818F-08F17A0ADD83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312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EBEF3-D479-4E61-818F-08F17A0ADD83}" type="slidenum">
              <a:rPr lang="lt-LT" smtClean="0">
                <a:solidFill>
                  <a:prstClr val="black"/>
                </a:solidFill>
              </a:rPr>
              <a:pPr/>
              <a:t>22</a:t>
            </a:fld>
            <a:endParaRPr lang="lt-L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2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87909-6AA4-4D1F-BFD2-0690975847FB}" type="datetimeFigureOut">
              <a:rPr lang="lt-LT" smtClean="0"/>
              <a:t>2018.01.08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B5D4EA-66FA-4ABE-BEC8-3159D93DFB4D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sz="4000" dirty="0" smtClean="0">
                <a:solidFill>
                  <a:prstClr val="black"/>
                </a:solidFill>
              </a:rPr>
              <a:t>Klaipėdos lopšelio-darželio „Puriena“ vaikų 2017 </a:t>
            </a:r>
            <a:r>
              <a:rPr lang="lt-LT" sz="4000" dirty="0" err="1" smtClean="0">
                <a:solidFill>
                  <a:prstClr val="black"/>
                </a:solidFill>
              </a:rPr>
              <a:t>m</a:t>
            </a:r>
            <a:r>
              <a:rPr lang="lt-LT" sz="4000" dirty="0" smtClean="0">
                <a:solidFill>
                  <a:prstClr val="black"/>
                </a:solidFill>
              </a:rPr>
              <a:t>. profilaktinių sveikatos patikrinimų duomenų analizė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7842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Kvėpavimo sistemos sutrikimų pasiskirstymas (</a:t>
            </a:r>
            <a:r>
              <a:rPr lang="lt-LT" sz="3200" dirty="0" err="1" smtClean="0"/>
              <a:t>proc</a:t>
            </a:r>
            <a:r>
              <a:rPr lang="lt-LT" sz="3200" dirty="0" smtClean="0"/>
              <a:t>.)</a:t>
            </a:r>
            <a:endParaRPr lang="lt-LT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992413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556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dirty="0">
                <a:solidFill>
                  <a:prstClr val="black"/>
                </a:solidFill>
              </a:rPr>
              <a:t>Sveikatos sutrikimų pasiskirstymas tarp </a:t>
            </a:r>
            <a:r>
              <a:rPr lang="lt-LT" sz="2400" b="1" dirty="0" smtClean="0">
                <a:solidFill>
                  <a:srgbClr val="FF0000"/>
                </a:solidFill>
              </a:rPr>
              <a:t>lopšelio</a:t>
            </a:r>
            <a:r>
              <a:rPr lang="lt-LT" sz="2400" dirty="0" smtClean="0">
                <a:solidFill>
                  <a:prstClr val="black"/>
                </a:solidFill>
              </a:rPr>
              <a:t> vaikų</a:t>
            </a:r>
            <a:r>
              <a:rPr lang="lt-LT" sz="2400" dirty="0">
                <a:solidFill>
                  <a:prstClr val="black"/>
                </a:solidFill>
              </a:rPr>
              <a:t>, kurie pasitikrino sveikatą (</a:t>
            </a:r>
            <a:r>
              <a:rPr lang="lt-LT" sz="2400" dirty="0" err="1">
                <a:solidFill>
                  <a:prstClr val="black"/>
                </a:solidFill>
              </a:rPr>
              <a:t>proc</a:t>
            </a:r>
            <a:r>
              <a:rPr lang="lt-LT" sz="2400" dirty="0">
                <a:solidFill>
                  <a:prstClr val="black"/>
                </a:solidFill>
              </a:rPr>
              <a:t>.)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91638784"/>
              </p:ext>
            </p:extLst>
          </p:nvPr>
        </p:nvGraphicFramePr>
        <p:xfrm>
          <a:off x="0" y="1196752"/>
          <a:ext cx="89644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522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Regėjimo sutrikimų pasiskirstymas </a:t>
            </a:r>
            <a:r>
              <a:rPr lang="lt-LT" sz="3200" dirty="0" smtClean="0">
                <a:solidFill>
                  <a:prstClr val="black"/>
                </a:solidFill>
              </a:rPr>
              <a:t>tarp </a:t>
            </a:r>
            <a:r>
              <a:rPr lang="lt-LT" sz="3200" dirty="0" smtClean="0">
                <a:solidFill>
                  <a:srgbClr val="FF0000"/>
                </a:solidFill>
              </a:rPr>
              <a:t>lopšelio </a:t>
            </a:r>
            <a:r>
              <a:rPr lang="lt-LT" sz="3200" dirty="0" smtClean="0">
                <a:solidFill>
                  <a:schemeClr val="tx1"/>
                </a:solidFill>
              </a:rPr>
              <a:t>grupės v</a:t>
            </a:r>
            <a:r>
              <a:rPr lang="lt-LT" sz="3200" dirty="0" smtClean="0">
                <a:solidFill>
                  <a:prstClr val="black"/>
                </a:solidFill>
              </a:rPr>
              <a:t>aikų </a:t>
            </a:r>
            <a:r>
              <a:rPr lang="lt-LT" sz="2800" dirty="0" smtClean="0">
                <a:solidFill>
                  <a:prstClr val="black"/>
                </a:solidFill>
              </a:rPr>
              <a:t>(</a:t>
            </a:r>
            <a:r>
              <a:rPr lang="lt-LT" sz="2800" dirty="0" err="1">
                <a:solidFill>
                  <a:prstClr val="black"/>
                </a:solidFill>
              </a:rPr>
              <a:t>proc</a:t>
            </a:r>
            <a:r>
              <a:rPr lang="lt-LT" sz="2800" dirty="0">
                <a:solidFill>
                  <a:prstClr val="black"/>
                </a:solidFill>
              </a:rPr>
              <a:t>.) 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6924521"/>
              </p:ext>
            </p:extLst>
          </p:nvPr>
        </p:nvGraphicFramePr>
        <p:xfrm>
          <a:off x="323528" y="1702055"/>
          <a:ext cx="8291264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302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Simptomų, pakitimų ir kitų nenormalių radinių pasiskirstymas </a:t>
            </a:r>
            <a:r>
              <a:rPr lang="lt-LT" sz="3200" dirty="0" smtClean="0">
                <a:solidFill>
                  <a:prstClr val="black"/>
                </a:solidFill>
              </a:rPr>
              <a:t>tarp </a:t>
            </a:r>
            <a:r>
              <a:rPr lang="lt-LT" sz="3200" dirty="0" smtClean="0">
                <a:solidFill>
                  <a:srgbClr val="FF0000"/>
                </a:solidFill>
              </a:rPr>
              <a:t>lopšelio </a:t>
            </a:r>
            <a:r>
              <a:rPr lang="lt-LT" sz="3200" dirty="0" smtClean="0">
                <a:solidFill>
                  <a:prstClr val="black"/>
                </a:solidFill>
              </a:rPr>
              <a:t>grupės vaikų </a:t>
            </a:r>
            <a:r>
              <a:rPr lang="lt-LT" sz="2800" dirty="0" smtClean="0">
                <a:solidFill>
                  <a:prstClr val="black"/>
                </a:solidFill>
              </a:rPr>
              <a:t>(</a:t>
            </a:r>
            <a:r>
              <a:rPr lang="lt-LT" sz="2800" dirty="0" err="1">
                <a:solidFill>
                  <a:prstClr val="black"/>
                </a:solidFill>
              </a:rPr>
              <a:t>proc</a:t>
            </a:r>
            <a:r>
              <a:rPr lang="lt-LT" sz="2800" dirty="0">
                <a:solidFill>
                  <a:prstClr val="black"/>
                </a:solidFill>
              </a:rPr>
              <a:t>.) 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960023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4142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Įgimtų formavimosi ydų pasiskirstymas </a:t>
            </a:r>
            <a:r>
              <a:rPr lang="lt-LT" sz="3200" dirty="0" smtClean="0">
                <a:solidFill>
                  <a:prstClr val="black"/>
                </a:solidFill>
              </a:rPr>
              <a:t>tarp </a:t>
            </a:r>
            <a:r>
              <a:rPr lang="lt-LT" sz="3200" dirty="0" smtClean="0">
                <a:solidFill>
                  <a:srgbClr val="FF0000"/>
                </a:solidFill>
              </a:rPr>
              <a:t>lopšelio</a:t>
            </a:r>
            <a:r>
              <a:rPr lang="lt-LT" sz="3200" dirty="0" smtClean="0">
                <a:solidFill>
                  <a:prstClr val="black"/>
                </a:solidFill>
              </a:rPr>
              <a:t> grupės vaikų </a:t>
            </a:r>
            <a:r>
              <a:rPr lang="lt-LT" sz="2800" dirty="0" smtClean="0">
                <a:solidFill>
                  <a:prstClr val="black"/>
                </a:solidFill>
              </a:rPr>
              <a:t>(</a:t>
            </a:r>
            <a:r>
              <a:rPr lang="lt-LT" sz="2800" dirty="0" err="1">
                <a:solidFill>
                  <a:prstClr val="black"/>
                </a:solidFill>
              </a:rPr>
              <a:t>proc</a:t>
            </a:r>
            <a:r>
              <a:rPr lang="lt-LT" sz="2800" dirty="0">
                <a:solidFill>
                  <a:prstClr val="black"/>
                </a:solidFill>
              </a:rPr>
              <a:t>.) 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9748103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1790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lt-LT" sz="2400" dirty="0">
                <a:solidFill>
                  <a:prstClr val="black"/>
                </a:solidFill>
              </a:rPr>
              <a:t>Sveikatos sutrikimų pasiskirstymas tarp </a:t>
            </a:r>
            <a:r>
              <a:rPr lang="lt-LT" sz="2400" b="1" dirty="0" smtClean="0">
                <a:solidFill>
                  <a:srgbClr val="FF0000"/>
                </a:solidFill>
              </a:rPr>
              <a:t>darželio </a:t>
            </a:r>
            <a:r>
              <a:rPr lang="lt-LT" sz="2400" dirty="0">
                <a:solidFill>
                  <a:prstClr val="black"/>
                </a:solidFill>
              </a:rPr>
              <a:t>grupės vaikų, kurie pasitikrino sveikatą (</a:t>
            </a:r>
            <a:r>
              <a:rPr lang="lt-LT" sz="2400" dirty="0" err="1">
                <a:solidFill>
                  <a:prstClr val="black"/>
                </a:solidFill>
              </a:rPr>
              <a:t>proc</a:t>
            </a:r>
            <a:r>
              <a:rPr lang="lt-LT" sz="2400" dirty="0">
                <a:solidFill>
                  <a:prstClr val="black"/>
                </a:solidFill>
              </a:rPr>
              <a:t>.)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325954"/>
              </p:ext>
            </p:extLst>
          </p:nvPr>
        </p:nvGraphicFramePr>
        <p:xfrm>
          <a:off x="0" y="1196752"/>
          <a:ext cx="89644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2333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Regėjimo sutrikimų pasiskirstymas </a:t>
            </a:r>
            <a:r>
              <a:rPr lang="lt-LT" sz="3200" dirty="0" smtClean="0">
                <a:solidFill>
                  <a:prstClr val="black"/>
                </a:solidFill>
              </a:rPr>
              <a:t>tarp </a:t>
            </a:r>
            <a:r>
              <a:rPr lang="lt-LT" sz="3200" dirty="0" smtClean="0">
                <a:solidFill>
                  <a:srgbClr val="FF0000"/>
                </a:solidFill>
              </a:rPr>
              <a:t>darželio</a:t>
            </a:r>
            <a:r>
              <a:rPr lang="lt-LT" sz="3200" dirty="0" smtClean="0">
                <a:solidFill>
                  <a:prstClr val="black"/>
                </a:solidFill>
              </a:rPr>
              <a:t> </a:t>
            </a:r>
            <a:r>
              <a:rPr lang="lt-LT" sz="3200" dirty="0">
                <a:solidFill>
                  <a:prstClr val="black"/>
                </a:solidFill>
              </a:rPr>
              <a:t>grupės </a:t>
            </a:r>
            <a:r>
              <a:rPr lang="lt-LT" sz="3200" dirty="0" smtClean="0">
                <a:solidFill>
                  <a:prstClr val="black"/>
                </a:solidFill>
              </a:rPr>
              <a:t>vaikų </a:t>
            </a:r>
            <a:r>
              <a:rPr lang="lt-LT" sz="2800" dirty="0" smtClean="0">
                <a:solidFill>
                  <a:prstClr val="black"/>
                </a:solidFill>
              </a:rPr>
              <a:t>(</a:t>
            </a:r>
            <a:r>
              <a:rPr lang="lt-LT" sz="2800" dirty="0" err="1">
                <a:solidFill>
                  <a:prstClr val="black"/>
                </a:solidFill>
              </a:rPr>
              <a:t>proc</a:t>
            </a:r>
            <a:r>
              <a:rPr lang="lt-LT" sz="2800" dirty="0">
                <a:solidFill>
                  <a:prstClr val="black"/>
                </a:solidFill>
              </a:rPr>
              <a:t>.) 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8394301"/>
              </p:ext>
            </p:extLst>
          </p:nvPr>
        </p:nvGraphicFramePr>
        <p:xfrm>
          <a:off x="611560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463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Simptomų, pakitimų ir kitų nenormalių radinių pasiskirstymas </a:t>
            </a:r>
            <a:r>
              <a:rPr lang="lt-LT" sz="3200" dirty="0" smtClean="0">
                <a:solidFill>
                  <a:prstClr val="black"/>
                </a:solidFill>
              </a:rPr>
              <a:t>tarp </a:t>
            </a:r>
            <a:r>
              <a:rPr lang="lt-LT" sz="3200" dirty="0" smtClean="0">
                <a:solidFill>
                  <a:srgbClr val="FF0000"/>
                </a:solidFill>
              </a:rPr>
              <a:t>darželio </a:t>
            </a:r>
            <a:r>
              <a:rPr lang="lt-LT" sz="3200" dirty="0">
                <a:solidFill>
                  <a:prstClr val="black"/>
                </a:solidFill>
              </a:rPr>
              <a:t>grupės vaikų </a:t>
            </a:r>
            <a:r>
              <a:rPr lang="lt-LT" sz="2800" dirty="0" smtClean="0">
                <a:solidFill>
                  <a:prstClr val="black"/>
                </a:solidFill>
              </a:rPr>
              <a:t>(</a:t>
            </a:r>
            <a:r>
              <a:rPr lang="lt-LT" sz="2800" dirty="0" err="1">
                <a:solidFill>
                  <a:prstClr val="black"/>
                </a:solidFill>
              </a:rPr>
              <a:t>proc</a:t>
            </a:r>
            <a:r>
              <a:rPr lang="lt-LT" sz="2800" dirty="0">
                <a:solidFill>
                  <a:prstClr val="black"/>
                </a:solidFill>
              </a:rPr>
              <a:t>.)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221021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7553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Įgimtų formavimosi ydų pasiskirstymas tarp </a:t>
            </a:r>
            <a:r>
              <a:rPr lang="lt-LT" sz="3200" dirty="0">
                <a:solidFill>
                  <a:srgbClr val="FF0000"/>
                </a:solidFill>
              </a:rPr>
              <a:t>darželio</a:t>
            </a:r>
            <a:r>
              <a:rPr lang="lt-LT" sz="3200" dirty="0">
                <a:solidFill>
                  <a:prstClr val="black"/>
                </a:solidFill>
              </a:rPr>
              <a:t> grupės  vaikų </a:t>
            </a:r>
            <a:r>
              <a:rPr lang="lt-LT" sz="2800" dirty="0" smtClean="0">
                <a:solidFill>
                  <a:prstClr val="black"/>
                </a:solidFill>
              </a:rPr>
              <a:t>(</a:t>
            </a:r>
            <a:r>
              <a:rPr lang="lt-LT" sz="2800" dirty="0" err="1">
                <a:solidFill>
                  <a:prstClr val="black"/>
                </a:solidFill>
              </a:rPr>
              <a:t>proc</a:t>
            </a:r>
            <a:r>
              <a:rPr lang="lt-LT" sz="2800" dirty="0">
                <a:solidFill>
                  <a:prstClr val="black"/>
                </a:solidFill>
              </a:rPr>
              <a:t>.) 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8911138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609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143000"/>
          </a:xfrm>
        </p:spPr>
        <p:txBody>
          <a:bodyPr>
            <a:noAutofit/>
          </a:bodyPr>
          <a:lstStyle/>
          <a:p>
            <a:r>
              <a:rPr lang="lt-LT" sz="3200" dirty="0" smtClean="0"/>
              <a:t>Kvėpavimo sistemos ligų pasiskirstymas tarp </a:t>
            </a:r>
            <a:r>
              <a:rPr lang="lt-LT" sz="3200" dirty="0" smtClean="0">
                <a:solidFill>
                  <a:srgbClr val="FF0000"/>
                </a:solidFill>
              </a:rPr>
              <a:t>darželio</a:t>
            </a:r>
            <a:r>
              <a:rPr lang="lt-LT" sz="3200" dirty="0" smtClean="0"/>
              <a:t> grupės vaikų (</a:t>
            </a:r>
            <a:r>
              <a:rPr lang="lt-LT" sz="3200" dirty="0" err="1" smtClean="0"/>
              <a:t>proc</a:t>
            </a:r>
            <a:r>
              <a:rPr lang="lt-LT" sz="3200" dirty="0" smtClean="0"/>
              <a:t>.)</a:t>
            </a:r>
            <a:endParaRPr lang="lt-LT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797403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32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lt-LT" dirty="0">
                <a:solidFill>
                  <a:prstClr val="black"/>
                </a:solidFill>
              </a:rPr>
              <a:t>Duomenys apie ikimokyklinę įstaigą lankančių vaikų sveikatos būklę gaunami iš </a:t>
            </a:r>
            <a:r>
              <a:rPr lang="lt-LT" dirty="0">
                <a:solidFill>
                  <a:srgbClr val="FF0000"/>
                </a:solidFill>
              </a:rPr>
              <a:t>Vaiko sveikatos pažymėjimo </a:t>
            </a:r>
            <a:r>
              <a:rPr lang="lt-LT" dirty="0">
                <a:solidFill>
                  <a:prstClr val="black"/>
                </a:solidFill>
              </a:rPr>
              <a:t>(forma </a:t>
            </a:r>
            <a:r>
              <a:rPr lang="lt-LT" dirty="0" err="1">
                <a:solidFill>
                  <a:prstClr val="black"/>
                </a:solidFill>
              </a:rPr>
              <a:t>Nr</a:t>
            </a:r>
            <a:r>
              <a:rPr lang="lt-LT" dirty="0">
                <a:solidFill>
                  <a:prstClr val="black"/>
                </a:solidFill>
              </a:rPr>
              <a:t>. 027-1/a)</a:t>
            </a:r>
          </a:p>
          <a:p>
            <a:pPr lvl="0"/>
            <a:endParaRPr lang="lt-LT" dirty="0">
              <a:solidFill>
                <a:prstClr val="black"/>
              </a:solidFill>
            </a:endParaRPr>
          </a:p>
          <a:p>
            <a:pPr lvl="0"/>
            <a:r>
              <a:rPr lang="lt-LT" dirty="0">
                <a:solidFill>
                  <a:prstClr val="black"/>
                </a:solidFill>
              </a:rPr>
              <a:t>Šiuos pažymėjimus privaloma atnešti kasmet, </a:t>
            </a:r>
            <a:r>
              <a:rPr lang="lt-LT" u="sng" dirty="0">
                <a:solidFill>
                  <a:srgbClr val="FF0000"/>
                </a:solidFill>
              </a:rPr>
              <a:t>ne vėliau kaip iki rugsėjo 15 </a:t>
            </a:r>
            <a:r>
              <a:rPr lang="lt-LT" u="sng" dirty="0" err="1">
                <a:solidFill>
                  <a:srgbClr val="FF0000"/>
                </a:solidFill>
              </a:rPr>
              <a:t>d</a:t>
            </a:r>
            <a:r>
              <a:rPr lang="lt-LT" u="sng" dirty="0">
                <a:solidFill>
                  <a:srgbClr val="FF0000"/>
                </a:solidFill>
              </a:rPr>
              <a:t>. </a:t>
            </a:r>
            <a:r>
              <a:rPr lang="lt-LT" dirty="0">
                <a:solidFill>
                  <a:prstClr val="black"/>
                </a:solidFill>
              </a:rPr>
              <a:t>Sveikatos pažyma galioja 1 metus.</a:t>
            </a:r>
          </a:p>
          <a:p>
            <a:pPr lvl="0"/>
            <a:endParaRPr lang="lt-LT" u="sng" dirty="0">
              <a:solidFill>
                <a:srgbClr val="FF0000"/>
              </a:solidFill>
            </a:endParaRPr>
          </a:p>
          <a:p>
            <a:pPr lvl="0"/>
            <a:r>
              <a:rPr lang="lt-LT" dirty="0">
                <a:solidFill>
                  <a:prstClr val="black"/>
                </a:solidFill>
              </a:rPr>
              <a:t>Vaikų sveikatos analizė atlikta išanalizavus  </a:t>
            </a:r>
            <a:r>
              <a:rPr lang="lt-LT" dirty="0" smtClean="0">
                <a:solidFill>
                  <a:prstClr val="black"/>
                </a:solidFill>
              </a:rPr>
              <a:t>324 </a:t>
            </a:r>
            <a:r>
              <a:rPr lang="lt-LT" dirty="0">
                <a:solidFill>
                  <a:prstClr val="black"/>
                </a:solidFill>
              </a:rPr>
              <a:t>sveikatos </a:t>
            </a:r>
            <a:r>
              <a:rPr lang="lt-LT" dirty="0" smtClean="0">
                <a:solidFill>
                  <a:prstClr val="black"/>
                </a:solidFill>
              </a:rPr>
              <a:t>pažymas.</a:t>
            </a:r>
            <a:endParaRPr lang="lt-LT" dirty="0">
              <a:solidFill>
                <a:prstClr val="black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50733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467600" cy="1143000"/>
          </a:xfrm>
        </p:spPr>
        <p:txBody>
          <a:bodyPr>
            <a:noAutofit/>
          </a:bodyPr>
          <a:lstStyle/>
          <a:p>
            <a:r>
              <a:rPr lang="lt-LT" sz="3200" dirty="0" smtClean="0"/>
              <a:t>Psichikos ir elgesio sutrikimų pasiskirstymas tarp </a:t>
            </a:r>
            <a:r>
              <a:rPr lang="lt-LT" sz="3200" dirty="0" smtClean="0">
                <a:solidFill>
                  <a:srgbClr val="FF0000"/>
                </a:solidFill>
              </a:rPr>
              <a:t>darželio </a:t>
            </a:r>
            <a:r>
              <a:rPr lang="lt-LT" sz="3200" dirty="0" smtClean="0"/>
              <a:t>grupės vaikų (</a:t>
            </a:r>
            <a:r>
              <a:rPr lang="lt-LT" sz="3200" dirty="0" err="1" smtClean="0"/>
              <a:t>proc</a:t>
            </a:r>
            <a:r>
              <a:rPr lang="lt-LT" sz="3200" dirty="0" smtClean="0"/>
              <a:t>.)</a:t>
            </a:r>
            <a:endParaRPr lang="lt-LT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386590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7324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dirty="0">
                <a:solidFill>
                  <a:prstClr val="black"/>
                </a:solidFill>
              </a:rPr>
              <a:t>Sveikatos sutrikimų pasiskirstymas tarp </a:t>
            </a:r>
            <a:r>
              <a:rPr lang="lt-LT" sz="2400" b="1" dirty="0" smtClean="0">
                <a:solidFill>
                  <a:srgbClr val="FF0000"/>
                </a:solidFill>
              </a:rPr>
              <a:t>priešmokyklinės</a:t>
            </a:r>
            <a:r>
              <a:rPr lang="lt-LT" sz="2400" b="1" dirty="0" smtClean="0">
                <a:solidFill>
                  <a:prstClr val="black"/>
                </a:solidFill>
              </a:rPr>
              <a:t> </a:t>
            </a:r>
            <a:r>
              <a:rPr lang="lt-LT" sz="2400" dirty="0" smtClean="0">
                <a:solidFill>
                  <a:prstClr val="black"/>
                </a:solidFill>
              </a:rPr>
              <a:t>grupės</a:t>
            </a:r>
            <a:r>
              <a:rPr lang="lt-LT" sz="2400" b="1" dirty="0" smtClean="0">
                <a:solidFill>
                  <a:prstClr val="black"/>
                </a:solidFill>
              </a:rPr>
              <a:t> </a:t>
            </a:r>
            <a:r>
              <a:rPr lang="lt-LT" sz="2400" dirty="0" smtClean="0">
                <a:solidFill>
                  <a:prstClr val="black"/>
                </a:solidFill>
              </a:rPr>
              <a:t>vaikų, </a:t>
            </a:r>
            <a:r>
              <a:rPr lang="lt-LT" sz="2400" dirty="0">
                <a:solidFill>
                  <a:prstClr val="black"/>
                </a:solidFill>
              </a:rPr>
              <a:t>kurie pasitikrino sveikatą (</a:t>
            </a:r>
            <a:r>
              <a:rPr lang="lt-LT" sz="2400" dirty="0" err="1">
                <a:solidFill>
                  <a:prstClr val="black"/>
                </a:solidFill>
              </a:rPr>
              <a:t>proc</a:t>
            </a:r>
            <a:r>
              <a:rPr lang="lt-LT" sz="2400" dirty="0">
                <a:solidFill>
                  <a:prstClr val="black"/>
                </a:solidFill>
              </a:rPr>
              <a:t>.)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16132"/>
              </p:ext>
            </p:extLst>
          </p:nvPr>
        </p:nvGraphicFramePr>
        <p:xfrm>
          <a:off x="0" y="1196752"/>
          <a:ext cx="89644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339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Regėjimo sutrikimų pasiskirstymas </a:t>
            </a:r>
            <a:r>
              <a:rPr lang="lt-LT" sz="3200" dirty="0" smtClean="0">
                <a:solidFill>
                  <a:prstClr val="black"/>
                </a:solidFill>
              </a:rPr>
              <a:t>tarp  </a:t>
            </a:r>
            <a:r>
              <a:rPr lang="lt-LT" sz="3200" dirty="0" smtClean="0">
                <a:solidFill>
                  <a:srgbClr val="FF0000"/>
                </a:solidFill>
              </a:rPr>
              <a:t>priešmokyklinės</a:t>
            </a:r>
            <a:r>
              <a:rPr lang="lt-LT" sz="3200" dirty="0" smtClean="0">
                <a:solidFill>
                  <a:prstClr val="black"/>
                </a:solidFill>
              </a:rPr>
              <a:t> grupės vaikų </a:t>
            </a:r>
            <a:r>
              <a:rPr lang="lt-LT" sz="2800" dirty="0" smtClean="0">
                <a:solidFill>
                  <a:prstClr val="black"/>
                </a:solidFill>
              </a:rPr>
              <a:t>(</a:t>
            </a:r>
            <a:r>
              <a:rPr lang="lt-LT" sz="2800" dirty="0" err="1">
                <a:solidFill>
                  <a:prstClr val="black"/>
                </a:solidFill>
              </a:rPr>
              <a:t>proc</a:t>
            </a:r>
            <a:r>
              <a:rPr lang="lt-LT" sz="2800" dirty="0">
                <a:solidFill>
                  <a:prstClr val="black"/>
                </a:solidFill>
              </a:rPr>
              <a:t>.) 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7209220"/>
              </p:ext>
            </p:extLst>
          </p:nvPr>
        </p:nvGraphicFramePr>
        <p:xfrm>
          <a:off x="457200" y="1600200"/>
          <a:ext cx="8291264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1710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Simptomų, pakitimų ir kitų nenormalių radinių pasiskirstymas </a:t>
            </a:r>
            <a:r>
              <a:rPr lang="lt-LT" sz="3200" dirty="0" smtClean="0">
                <a:solidFill>
                  <a:prstClr val="black"/>
                </a:solidFill>
              </a:rPr>
              <a:t>tarp </a:t>
            </a:r>
            <a:r>
              <a:rPr lang="lt-LT" sz="3200" dirty="0" smtClean="0">
                <a:solidFill>
                  <a:srgbClr val="FF0000"/>
                </a:solidFill>
              </a:rPr>
              <a:t>priešmokyklinės</a:t>
            </a:r>
            <a:r>
              <a:rPr lang="lt-LT" sz="3200" dirty="0" smtClean="0">
                <a:solidFill>
                  <a:prstClr val="black"/>
                </a:solidFill>
              </a:rPr>
              <a:t> grupės vaikų </a:t>
            </a:r>
            <a:r>
              <a:rPr lang="lt-LT" sz="3100" dirty="0" smtClean="0">
                <a:solidFill>
                  <a:prstClr val="black"/>
                </a:solidFill>
              </a:rPr>
              <a:t>(</a:t>
            </a:r>
            <a:r>
              <a:rPr lang="lt-LT" sz="3100" dirty="0" err="1">
                <a:solidFill>
                  <a:prstClr val="black"/>
                </a:solidFill>
              </a:rPr>
              <a:t>proc</a:t>
            </a:r>
            <a:r>
              <a:rPr lang="lt-LT" sz="3100" dirty="0">
                <a:solidFill>
                  <a:prstClr val="black"/>
                </a:solidFill>
              </a:rPr>
              <a:t>.) </a:t>
            </a:r>
            <a:endParaRPr lang="lt-LT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536581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4843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7467600" cy="1143000"/>
          </a:xfrm>
        </p:spPr>
        <p:txBody>
          <a:bodyPr>
            <a:noAutofit/>
          </a:bodyPr>
          <a:lstStyle/>
          <a:p>
            <a:r>
              <a:rPr lang="lt-LT" sz="3200" dirty="0" smtClean="0"/>
              <a:t>Kvėpavimo sistemos ligų pasiskirstymas tarp </a:t>
            </a:r>
            <a:r>
              <a:rPr lang="lt-LT" sz="3200" dirty="0" smtClean="0">
                <a:solidFill>
                  <a:srgbClr val="FF0000"/>
                </a:solidFill>
              </a:rPr>
              <a:t>priešmokyklinės</a:t>
            </a:r>
            <a:r>
              <a:rPr lang="lt-LT" sz="3200" dirty="0" smtClean="0"/>
              <a:t> grupės vaikų (</a:t>
            </a:r>
            <a:r>
              <a:rPr lang="lt-LT" sz="3200" dirty="0" err="1" smtClean="0"/>
              <a:t>proc</a:t>
            </a:r>
            <a:r>
              <a:rPr lang="lt-LT" sz="3200" dirty="0" smtClean="0"/>
              <a:t>.)</a:t>
            </a:r>
            <a:endParaRPr lang="lt-LT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88525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4587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Įgimtų formavimosi ydų pasiskirstymas (</a:t>
            </a:r>
            <a:r>
              <a:rPr lang="lt-LT" sz="3200" dirty="0" err="1">
                <a:solidFill>
                  <a:prstClr val="black"/>
                </a:solidFill>
              </a:rPr>
              <a:t>proc</a:t>
            </a:r>
            <a:r>
              <a:rPr lang="lt-LT" sz="3200" dirty="0" smtClean="0">
                <a:solidFill>
                  <a:prstClr val="black"/>
                </a:solidFill>
              </a:rPr>
              <a:t>.) tarp </a:t>
            </a:r>
            <a:r>
              <a:rPr lang="lt-LT" sz="3200" dirty="0" smtClean="0">
                <a:solidFill>
                  <a:srgbClr val="FF0000"/>
                </a:solidFill>
              </a:rPr>
              <a:t>priešmokyklinės </a:t>
            </a:r>
            <a:r>
              <a:rPr lang="lt-LT" sz="3200" dirty="0" smtClean="0">
                <a:solidFill>
                  <a:prstClr val="black"/>
                </a:solidFill>
              </a:rPr>
              <a:t>grupės vaikų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2293451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5345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lt-LT" sz="2800" dirty="0">
                <a:solidFill>
                  <a:prstClr val="black"/>
                </a:solidFill>
              </a:rPr>
              <a:t>Vaikų pasiskirstymas pagal KMI įvertinimą ir ikimokyklinio ugdymo grupes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1545620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8391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Autofit/>
          </a:bodyPr>
          <a:lstStyle/>
          <a:p>
            <a:r>
              <a:rPr lang="lt-LT" sz="2800" dirty="0"/>
              <a:t>V</a:t>
            </a:r>
            <a:r>
              <a:rPr lang="lt-LT" sz="2800" dirty="0" smtClean="0"/>
              <a:t>aikų pasiskirstymas pagal fizinio lavinimo ir ikimokyklinio ugdymo grupes </a:t>
            </a:r>
            <a:endParaRPr lang="lt-LT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8216938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398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3100" dirty="0">
                <a:ea typeface="Calibri"/>
                <a:cs typeface="Times New Roman"/>
              </a:rPr>
              <a:t>Vaikų pasiskirstymas pagal augimo įvertinimą ir ikimokyklinio ugdymo </a:t>
            </a:r>
            <a:r>
              <a:rPr lang="lt-LT" sz="3100" dirty="0" smtClean="0">
                <a:ea typeface="Calibri"/>
                <a:cs typeface="Times New Roman"/>
              </a:rPr>
              <a:t>grupes 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8909345"/>
              </p:ext>
            </p:extLst>
          </p:nvPr>
        </p:nvGraphicFramePr>
        <p:xfrm>
          <a:off x="0" y="1124744"/>
          <a:ext cx="903649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4547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lt-LT" dirty="0" smtClean="0"/>
              <a:t>Išvados (I)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6" name="Rectangle 5"/>
          <p:cNvSpPr/>
          <p:nvPr/>
        </p:nvSpPr>
        <p:spPr>
          <a:xfrm>
            <a:off x="467544" y="1628800"/>
            <a:ext cx="770485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 smtClean="0"/>
              <a:t>2017 </a:t>
            </a:r>
            <a:r>
              <a:rPr lang="lt-LT" sz="2000" dirty="0" err="1"/>
              <a:t>m</a:t>
            </a:r>
            <a:r>
              <a:rPr lang="lt-LT" sz="2000" dirty="0"/>
              <a:t>. sveikatą pasitikrino visi ikimokyklinę įstaigą lankantys vaikai;</a:t>
            </a:r>
          </a:p>
          <a:p>
            <a:endParaRPr lang="lt-LT" sz="2000" dirty="0"/>
          </a:p>
          <a:p>
            <a:r>
              <a:rPr lang="lt-LT" sz="2000" dirty="0"/>
              <a:t>Dauguma  (84 </a:t>
            </a:r>
            <a:r>
              <a:rPr lang="lt-LT" sz="2000" dirty="0" err="1"/>
              <a:t>proc</a:t>
            </a:r>
            <a:r>
              <a:rPr lang="lt-LT" sz="2000" dirty="0"/>
              <a:t>.)  pasitikrinusių sveikatą vaikų turi bent vieną sveikatos sutrikimą;</a:t>
            </a:r>
          </a:p>
          <a:p>
            <a:endParaRPr lang="lt-LT" sz="2000" dirty="0"/>
          </a:p>
          <a:p>
            <a:r>
              <a:rPr lang="lt-LT" sz="2000" dirty="0"/>
              <a:t>Dažniausiai nurodyti sveikatos sutrikimai: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lt-LT" sz="2000" dirty="0"/>
              <a:t>regėjimo sutrikimai (toliaregystė),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lt-LT" sz="2000" dirty="0"/>
              <a:t>simptomai, pakitimai ir kiti nenormalūs radiniai (širdies </a:t>
            </a:r>
            <a:r>
              <a:rPr lang="lt-LT" sz="2000" dirty="0" err="1"/>
              <a:t>užesiai</a:t>
            </a:r>
            <a:r>
              <a:rPr lang="lt-LT" sz="2000" dirty="0"/>
              <a:t> ir tonai),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lt-LT" sz="2000" dirty="0"/>
              <a:t>įgimtos formavimosi ydos (atvira arba išlikusi ovalioji anga);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lt-LT" sz="2000" dirty="0"/>
              <a:t>p</a:t>
            </a:r>
            <a:r>
              <a:rPr lang="lt-LT" sz="2000" dirty="0" smtClean="0"/>
              <a:t>sichikos ir elgesio sutrikimai (kalbos raidos sutrikimai).</a:t>
            </a:r>
          </a:p>
          <a:p>
            <a:pPr marL="285750" indent="-285750">
              <a:buFont typeface="Arial" pitchFamily="34" charset="0"/>
              <a:buChar char="•"/>
            </a:pPr>
            <a:endParaRPr lang="lt-LT" sz="2000" dirty="0"/>
          </a:p>
          <a:p>
            <a:pPr marL="285750" indent="-285750">
              <a:buFont typeface="Arial" pitchFamily="34" charset="0"/>
              <a:buChar char="•"/>
            </a:pPr>
            <a:endParaRPr lang="lt-LT" sz="2000" dirty="0"/>
          </a:p>
          <a:p>
            <a:r>
              <a:rPr lang="lt-LT" sz="2000" dirty="0" smtClean="0"/>
              <a:t> Šie sveikatos sutrikimai dominuoja ir lopšelio grupėse.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8017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Vaikų sveikatos pažymų analizės svarba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t-LT" dirty="0">
                <a:solidFill>
                  <a:prstClr val="black"/>
                </a:solidFill>
              </a:rPr>
              <a:t>Kasmetinių vaikų profilaktinių patikrinimų duomenys reikalingi kryptingai planuoti ir įgyvendinti sveikatos priežiūrą ikimokyklinėje įstaigoje, organizuoti tikslesnes sveikatos stiprinimo priemones, susijusias su ligų ir traumų profilaktika.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70300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 (II)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smtClean="0"/>
              <a:t>Darželio ir priešmokyklinėse vaikų grupėse dominuoja:</a:t>
            </a:r>
          </a:p>
          <a:p>
            <a:pPr>
              <a:buFontTx/>
              <a:buChar char="-"/>
            </a:pPr>
            <a:r>
              <a:rPr lang="lt-LT" dirty="0" smtClean="0"/>
              <a:t>regėjimo sutrikimai (toliaregystė),</a:t>
            </a:r>
          </a:p>
          <a:p>
            <a:pPr>
              <a:buFontTx/>
              <a:buChar char="-"/>
            </a:pPr>
            <a:r>
              <a:rPr lang="lt-LT" dirty="0" smtClean="0"/>
              <a:t>simptomai</a:t>
            </a:r>
            <a:r>
              <a:rPr lang="lt-LT" dirty="0"/>
              <a:t>, pakitimai ir kiti nenormalūs radiniai (širdies </a:t>
            </a:r>
            <a:r>
              <a:rPr lang="lt-LT" dirty="0" smtClean="0"/>
              <a:t>ūžesiai </a:t>
            </a:r>
            <a:r>
              <a:rPr lang="lt-LT" dirty="0"/>
              <a:t>ir tonai</a:t>
            </a:r>
            <a:r>
              <a:rPr lang="lt-LT" dirty="0" smtClean="0"/>
              <a:t>),</a:t>
            </a:r>
          </a:p>
          <a:p>
            <a:pPr>
              <a:buFontTx/>
              <a:buChar char="-"/>
            </a:pPr>
            <a:r>
              <a:rPr lang="lt-LT" dirty="0"/>
              <a:t>įgimtos formavimosi </a:t>
            </a:r>
            <a:r>
              <a:rPr lang="lt-LT" dirty="0" smtClean="0"/>
              <a:t>ydos,</a:t>
            </a:r>
          </a:p>
          <a:p>
            <a:pPr>
              <a:buFontTx/>
              <a:buChar char="-"/>
            </a:pPr>
            <a:r>
              <a:rPr lang="lt-LT" dirty="0"/>
              <a:t>k</a:t>
            </a:r>
            <a:r>
              <a:rPr lang="lt-LT" dirty="0" smtClean="0"/>
              <a:t>vėpavimo sistemos ligos.</a:t>
            </a:r>
          </a:p>
          <a:p>
            <a:pPr>
              <a:buFontTx/>
              <a:buChar char="-"/>
            </a:pPr>
            <a:endParaRPr lang="lt-LT" dirty="0"/>
          </a:p>
          <a:p>
            <a:pPr>
              <a:buFont typeface="Courier New" pitchFamily="49" charset="0"/>
              <a:buChar char="o"/>
            </a:pPr>
            <a:r>
              <a:rPr lang="lt-LT" dirty="0"/>
              <a:t>K</a:t>
            </a:r>
            <a:r>
              <a:rPr lang="lt-LT" dirty="0" smtClean="0"/>
              <a:t>albos sutrikimai bei </a:t>
            </a:r>
            <a:r>
              <a:rPr lang="lt-LT" dirty="0" err="1" smtClean="0"/>
              <a:t>atopinis</a:t>
            </a:r>
            <a:r>
              <a:rPr lang="lt-LT" dirty="0" smtClean="0"/>
              <a:t> dermatitas nustatyti 1 iš 10 darželio ir priešmokyklinės grupės vaikų.</a:t>
            </a:r>
          </a:p>
          <a:p>
            <a:pPr>
              <a:buFont typeface="Courier New" pitchFamily="49" charset="0"/>
              <a:buChar char="o"/>
            </a:pPr>
            <a:endParaRPr lang="lt-LT" dirty="0" smtClean="0"/>
          </a:p>
          <a:p>
            <a:pPr>
              <a:buFont typeface="Courier New" pitchFamily="49" charset="0"/>
              <a:buChar char="o"/>
            </a:pPr>
            <a:r>
              <a:rPr lang="lt-LT" dirty="0" smtClean="0"/>
              <a:t>Priešmokyklinėje </a:t>
            </a:r>
            <a:r>
              <a:rPr lang="lt-LT" dirty="0"/>
              <a:t>g</a:t>
            </a:r>
            <a:r>
              <a:rPr lang="lt-LT" dirty="0" smtClean="0"/>
              <a:t>rupėje nenustatytas nė vienas atviros arba išlikusios ovalinės angos atvejis, tačiau kas 10 vaikui nustatyta įgimta plokščia pėda.</a:t>
            </a:r>
          </a:p>
          <a:p>
            <a:pPr>
              <a:buFontTx/>
              <a:buChar char="-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609073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 (III)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KMI neįvertintas trečdaliui vaikų. Beveik visiems (9 iš 10) kuriems jis įvertintas, nustatytas kaip normalus.</a:t>
            </a:r>
          </a:p>
          <a:p>
            <a:r>
              <a:rPr lang="lt-LT" dirty="0" smtClean="0"/>
              <a:t>95 </a:t>
            </a:r>
            <a:r>
              <a:rPr lang="lt-LT" dirty="0" err="1" smtClean="0"/>
              <a:t>proc</a:t>
            </a:r>
            <a:r>
              <a:rPr lang="lt-LT" dirty="0" smtClean="0"/>
              <a:t>. įstaigą lankančių vaikų priskirti pagrindinei fizinio ugdymo grupei.</a:t>
            </a:r>
          </a:p>
          <a:p>
            <a:r>
              <a:rPr lang="lt-LT" dirty="0" smtClean="0"/>
              <a:t>HAN nustatytas 86 </a:t>
            </a:r>
            <a:r>
              <a:rPr lang="lt-LT" dirty="0" err="1" smtClean="0"/>
              <a:t>proc</a:t>
            </a:r>
            <a:r>
              <a:rPr lang="lt-LT" dirty="0" smtClean="0"/>
              <a:t>. vaikų. Beveik dešimtadaliui vaikų fizinė būklė neįvertinta. Dažniau vyresnio amžiaus ugdymo grupėse.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513186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Rekomendacijos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lt-LT" dirty="0">
                <a:solidFill>
                  <a:prstClr val="black"/>
                </a:solidFill>
              </a:rPr>
              <a:t>Būtina vaikų sveikatos priežiūrą vykdyti visomis kryptimis, ypatingą dėmesį </a:t>
            </a:r>
            <a:r>
              <a:rPr lang="lt-LT" dirty="0"/>
              <a:t>skiriant </a:t>
            </a:r>
            <a:r>
              <a:rPr lang="lt-LT" dirty="0" smtClean="0"/>
              <a:t>regos ir kalbos sutrikimų, bei plokščiapėdystės profilaktikai</a:t>
            </a:r>
            <a:r>
              <a:rPr lang="lt-LT" dirty="0"/>
              <a:t>: tinkamai aplinkai (sėdėjimo poza, apšvietimas, laiko leidimas prie kompiuterio ir televizoriaus), </a:t>
            </a:r>
            <a:r>
              <a:rPr lang="lt-LT" dirty="0">
                <a:solidFill>
                  <a:prstClr val="black"/>
                </a:solidFill>
              </a:rPr>
              <a:t>poilsiui, </a:t>
            </a:r>
            <a:r>
              <a:rPr lang="lt-LT" dirty="0" smtClean="0">
                <a:solidFill>
                  <a:prstClr val="black"/>
                </a:solidFill>
              </a:rPr>
              <a:t>motorikos lavinimui, mankštoms, pilnavertei mitybai.</a:t>
            </a:r>
            <a:endParaRPr lang="lt-LT" dirty="0">
              <a:solidFill>
                <a:prstClr val="black"/>
              </a:solidFill>
            </a:endParaRPr>
          </a:p>
          <a:p>
            <a:pPr lvl="0"/>
            <a:r>
              <a:rPr lang="lt-LT" dirty="0">
                <a:solidFill>
                  <a:prstClr val="black"/>
                </a:solidFill>
              </a:rPr>
              <a:t>Būtina nuolatos organizuoti ir vykdyti įvairius </a:t>
            </a:r>
            <a:r>
              <a:rPr lang="lt-LT" dirty="0"/>
              <a:t>mokymus sveikos mitybos, fizinio aktyvumo, regėjimo stiprinimo temomis</a:t>
            </a:r>
            <a:r>
              <a:rPr lang="lt-LT" dirty="0">
                <a:solidFill>
                  <a:prstClr val="black"/>
                </a:solidFill>
              </a:rPr>
              <a:t>;</a:t>
            </a:r>
          </a:p>
          <a:p>
            <a:pPr marL="0" lvl="0" indent="0">
              <a:buNone/>
            </a:pPr>
            <a:endParaRPr lang="lt-LT" dirty="0">
              <a:solidFill>
                <a:prstClr val="black"/>
              </a:solidFill>
            </a:endParaRPr>
          </a:p>
          <a:p>
            <a:pPr lvl="0"/>
            <a:r>
              <a:rPr lang="lt-LT" dirty="0">
                <a:solidFill>
                  <a:prstClr val="black"/>
                </a:solidFill>
              </a:rPr>
              <a:t>Vykdant įvairius mokymus būtina įtraukti ne tik vaikus, bet ir </a:t>
            </a:r>
            <a:r>
              <a:rPr lang="lt-LT" dirty="0">
                <a:solidFill>
                  <a:schemeClr val="tx1">
                    <a:lumMod val="95000"/>
                    <a:lumOff val="5000"/>
                  </a:schemeClr>
                </a:solidFill>
              </a:rPr>
              <a:t>jų tėvus bei pedagogus;</a:t>
            </a:r>
          </a:p>
          <a:p>
            <a:pPr lvl="0"/>
            <a:endParaRPr lang="lt-L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lt-LT" dirty="0">
                <a:solidFill>
                  <a:prstClr val="black"/>
                </a:solidFill>
              </a:rPr>
              <a:t>Būtina skatinti tėvus domėtis savo vaikų </a:t>
            </a:r>
            <a:r>
              <a:rPr lang="lt-LT" dirty="0" smtClean="0">
                <a:solidFill>
                  <a:prstClr val="black"/>
                </a:solidFill>
              </a:rPr>
              <a:t>sveikata, </a:t>
            </a:r>
            <a:r>
              <a:rPr lang="lt-LT" dirty="0">
                <a:solidFill>
                  <a:prstClr val="black"/>
                </a:solidFill>
              </a:rPr>
              <a:t>siekti, kad  ji </a:t>
            </a:r>
            <a:r>
              <a:rPr lang="lt-LT" dirty="0">
                <a:solidFill>
                  <a:schemeClr val="tx1">
                    <a:lumMod val="95000"/>
                    <a:lumOff val="5000"/>
                  </a:schemeClr>
                </a:solidFill>
              </a:rPr>
              <a:t>būtų tinkamai patikrinta.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91481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/>
          <a:lstStyle/>
          <a:p>
            <a:pPr algn="ctr"/>
            <a:r>
              <a:rPr lang="lt-LT" sz="3200" cap="none" dirty="0">
                <a:solidFill>
                  <a:prstClr val="black"/>
                </a:solidFill>
                <a:latin typeface="Calibri"/>
              </a:rPr>
              <a:t>Praleistos dienų dėl ligos tenkančios 1 vaikui (rugsėjis, spalis, lapkritis)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3256908"/>
              </p:ext>
            </p:extLst>
          </p:nvPr>
        </p:nvGraphicFramePr>
        <p:xfrm>
          <a:off x="107504" y="1412776"/>
          <a:ext cx="8712968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159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Rekomendacijos VKTI profilaktikai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Nepriimti sergančių vaikų;</a:t>
            </a:r>
          </a:p>
          <a:p>
            <a:r>
              <a:rPr lang="lt-LT" dirty="0" smtClean="0"/>
              <a:t>Išėjimas į lauką;</a:t>
            </a:r>
          </a:p>
          <a:p>
            <a:r>
              <a:rPr lang="lt-LT" dirty="0" smtClean="0"/>
              <a:t>Grupės higienos palaikymas;</a:t>
            </a:r>
          </a:p>
          <a:p>
            <a:r>
              <a:rPr lang="lt-LT" dirty="0" smtClean="0"/>
              <a:t>Atskiros stiklinės vandeniui;</a:t>
            </a:r>
          </a:p>
          <a:p>
            <a:r>
              <a:rPr lang="lt-LT" dirty="0" smtClean="0"/>
              <a:t>Vengti skersvėjų;</a:t>
            </a:r>
          </a:p>
          <a:p>
            <a:r>
              <a:rPr lang="lt-LT" dirty="0" smtClean="0"/>
              <a:t>Rankų higiena;</a:t>
            </a:r>
          </a:p>
          <a:p>
            <a:r>
              <a:rPr lang="lt-LT" dirty="0" smtClean="0"/>
              <a:t>Kosėjimo ir čiaudėjimo etiketas ir </a:t>
            </a:r>
            <a:r>
              <a:rPr lang="lt-LT" dirty="0" err="1" smtClean="0"/>
              <a:t>kt</a:t>
            </a:r>
            <a:r>
              <a:rPr lang="lt-LT" dirty="0" smtClean="0"/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6874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500" dirty="0">
                <a:solidFill>
                  <a:prstClr val="black"/>
                </a:solidFill>
              </a:rPr>
              <a:t>Visiškai sveikų vaikų  ir turinčių bent vieną sveikatos sutrikimą  pasiskirstymas pagal ikimokyklinio ugdymo  grupes 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6708062"/>
              </p:ext>
            </p:extLst>
          </p:nvPr>
        </p:nvGraphicFramePr>
        <p:xfrm>
          <a:off x="457200" y="1412776"/>
          <a:ext cx="8363272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23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400" dirty="0">
                <a:solidFill>
                  <a:prstClr val="black"/>
                </a:solidFill>
              </a:rPr>
              <a:t>Sveikatos sutrikimų pasiskirstymas tarp vaikų, kurie pasitikrino sveikatą (</a:t>
            </a:r>
            <a:r>
              <a:rPr lang="lt-LT" sz="2400" dirty="0" err="1">
                <a:solidFill>
                  <a:prstClr val="black"/>
                </a:solidFill>
              </a:rPr>
              <a:t>proc</a:t>
            </a:r>
            <a:r>
              <a:rPr lang="lt-LT" sz="2400" dirty="0">
                <a:solidFill>
                  <a:prstClr val="black"/>
                </a:solidFill>
              </a:rPr>
              <a:t>.)</a:t>
            </a:r>
            <a:endParaRPr lang="lt-LT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07289302"/>
              </p:ext>
            </p:extLst>
          </p:nvPr>
        </p:nvGraphicFramePr>
        <p:xfrm>
          <a:off x="457200" y="1600200"/>
          <a:ext cx="7931224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67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Regėjimo sutrikimų pasiskirstymas (</a:t>
            </a:r>
            <a:r>
              <a:rPr lang="lt-LT" sz="3200" dirty="0" err="1">
                <a:solidFill>
                  <a:prstClr val="black"/>
                </a:solidFill>
              </a:rPr>
              <a:t>proc</a:t>
            </a:r>
            <a:r>
              <a:rPr lang="lt-LT" sz="3200" dirty="0">
                <a:solidFill>
                  <a:prstClr val="black"/>
                </a:solidFill>
              </a:rPr>
              <a:t>.)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512651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774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Simptomų, pakitimų ir kitų nenormalių radinių pasiskirstymas (</a:t>
            </a:r>
            <a:r>
              <a:rPr lang="lt-LT" sz="3200" dirty="0" err="1">
                <a:solidFill>
                  <a:prstClr val="black"/>
                </a:solidFill>
              </a:rPr>
              <a:t>proc</a:t>
            </a:r>
            <a:r>
              <a:rPr lang="lt-LT" sz="3200" dirty="0">
                <a:solidFill>
                  <a:prstClr val="black"/>
                </a:solidFill>
              </a:rPr>
              <a:t>.)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17504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47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solidFill>
                  <a:prstClr val="black"/>
                </a:solidFill>
              </a:rPr>
              <a:t>Įgimtų formavimosi ydų pasiskirstymas (</a:t>
            </a:r>
            <a:r>
              <a:rPr lang="lt-LT" sz="3200" dirty="0" err="1">
                <a:solidFill>
                  <a:prstClr val="black"/>
                </a:solidFill>
              </a:rPr>
              <a:t>proc</a:t>
            </a:r>
            <a:r>
              <a:rPr lang="lt-LT" sz="3200" dirty="0">
                <a:solidFill>
                  <a:prstClr val="black"/>
                </a:solidFill>
              </a:rPr>
              <a:t>.)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02275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1759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Psichikos ir elgesio sutrikimų</a:t>
            </a:r>
            <a:r>
              <a:rPr lang="lt-LT" sz="3200" dirty="0" smtClean="0"/>
              <a:t> </a:t>
            </a:r>
            <a:r>
              <a:rPr lang="lt-LT" sz="2800" dirty="0" smtClean="0"/>
              <a:t>pasiskirstymas (</a:t>
            </a:r>
            <a:r>
              <a:rPr lang="lt-LT" sz="2800" dirty="0" err="1" smtClean="0"/>
              <a:t>proc</a:t>
            </a:r>
            <a:r>
              <a:rPr lang="lt-LT" sz="2800" dirty="0" smtClean="0"/>
              <a:t>.)</a:t>
            </a:r>
            <a:endParaRPr lang="lt-LT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854301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8019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865</TotalTime>
  <Words>750</Words>
  <Application>Microsoft Office PowerPoint</Application>
  <PresentationFormat>On-screen Show (4:3)</PresentationFormat>
  <Paragraphs>92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Oriel</vt:lpstr>
      <vt:lpstr>Klaipėdos lopšelio-darželio „Puriena“ vaikų 2017 m. profilaktinių sveikatos patikrinimų duomenų analizė</vt:lpstr>
      <vt:lpstr>PowerPoint Presentation</vt:lpstr>
      <vt:lpstr>Vaikų sveikatos pažymų analizės svarba</vt:lpstr>
      <vt:lpstr>Visiškai sveikų vaikų  ir turinčių bent vieną sveikatos sutrikimą  pasiskirstymas pagal ikimokyklinio ugdymo  grupes </vt:lpstr>
      <vt:lpstr>Sveikatos sutrikimų pasiskirstymas tarp vaikų, kurie pasitikrino sveikatą (proc.)</vt:lpstr>
      <vt:lpstr>Regėjimo sutrikimų pasiskirstymas (proc.)</vt:lpstr>
      <vt:lpstr>Simptomų, pakitimų ir kitų nenormalių radinių pasiskirstymas (proc.)</vt:lpstr>
      <vt:lpstr>Įgimtų formavimosi ydų pasiskirstymas (proc.)</vt:lpstr>
      <vt:lpstr>Psichikos ir elgesio sutrikimų pasiskirstymas (proc.)</vt:lpstr>
      <vt:lpstr>Kvėpavimo sistemos sutrikimų pasiskirstymas (proc.)</vt:lpstr>
      <vt:lpstr>Sveikatos sutrikimų pasiskirstymas tarp lopšelio vaikų, kurie pasitikrino sveikatą (proc.)</vt:lpstr>
      <vt:lpstr>Regėjimo sutrikimų pasiskirstymas tarp lopšelio grupės vaikų (proc.) </vt:lpstr>
      <vt:lpstr>Simptomų, pakitimų ir kitų nenormalių radinių pasiskirstymas tarp lopšelio grupės vaikų (proc.) </vt:lpstr>
      <vt:lpstr>Įgimtų formavimosi ydų pasiskirstymas tarp lopšelio grupės vaikų (proc.) </vt:lpstr>
      <vt:lpstr>Sveikatos sutrikimų pasiskirstymas tarp darželio grupės vaikų, kurie pasitikrino sveikatą (proc.)</vt:lpstr>
      <vt:lpstr>Regėjimo sutrikimų pasiskirstymas tarp darželio grupės vaikų (proc.) </vt:lpstr>
      <vt:lpstr>Simptomų, pakitimų ir kitų nenormalių radinių pasiskirstymas tarp darželio grupės vaikų (proc.)</vt:lpstr>
      <vt:lpstr>Įgimtų formavimosi ydų pasiskirstymas tarp darželio grupės  vaikų (proc.) </vt:lpstr>
      <vt:lpstr>Kvėpavimo sistemos ligų pasiskirstymas tarp darželio grupės vaikų (proc.)</vt:lpstr>
      <vt:lpstr>Psichikos ir elgesio sutrikimų pasiskirstymas tarp darželio grupės vaikų (proc.)</vt:lpstr>
      <vt:lpstr>Sveikatos sutrikimų pasiskirstymas tarp priešmokyklinės grupės vaikų, kurie pasitikrino sveikatą (proc.)</vt:lpstr>
      <vt:lpstr>Regėjimo sutrikimų pasiskirstymas tarp  priešmokyklinės grupės vaikų (proc.) </vt:lpstr>
      <vt:lpstr>Simptomų, pakitimų ir kitų nenormalių radinių pasiskirstymas tarp priešmokyklinės grupės vaikų (proc.) </vt:lpstr>
      <vt:lpstr>Kvėpavimo sistemos ligų pasiskirstymas tarp priešmokyklinės grupės vaikų (proc.)</vt:lpstr>
      <vt:lpstr>Įgimtų formavimosi ydų pasiskirstymas (proc.) tarp priešmokyklinės grupės vaikų</vt:lpstr>
      <vt:lpstr>Vaikų pasiskirstymas pagal KMI įvertinimą ir ikimokyklinio ugdymo grupes</vt:lpstr>
      <vt:lpstr>Vaikų pasiskirstymas pagal fizinio lavinimo ir ikimokyklinio ugdymo grupes </vt:lpstr>
      <vt:lpstr>Vaikų pasiskirstymas pagal augimo įvertinimą ir ikimokyklinio ugdymo grupes  </vt:lpstr>
      <vt:lpstr>Išvados (I)</vt:lpstr>
      <vt:lpstr>IŠVADOS (II)</vt:lpstr>
      <vt:lpstr>Išvados (III)</vt:lpstr>
      <vt:lpstr>Rekomendacijos</vt:lpstr>
      <vt:lpstr>Praleistos dienų dėl ligos tenkančios 1 vaikui (rugsėjis, spalis, lapkritis)</vt:lpstr>
      <vt:lpstr>Rekomendacijos VKTI profilaktikai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Vartotojas</dc:creator>
  <cp:lastModifiedBy>Vartotojas</cp:lastModifiedBy>
  <cp:revision>48</cp:revision>
  <dcterms:created xsi:type="dcterms:W3CDTF">2017-11-22T12:48:53Z</dcterms:created>
  <dcterms:modified xsi:type="dcterms:W3CDTF">2018-01-08T10:28:29Z</dcterms:modified>
</cp:coreProperties>
</file>